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57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44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28.png" ContentType="image/png"/>
  <Override PartName="/ppt/media/image53.jpeg" ContentType="image/jpe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5.png" ContentType="image/png"/>
  <Override PartName="/ppt/media/image47.jpeg" ContentType="image/jpeg"/>
  <Override PartName="/ppt/media/image48.png" ContentType="image/png"/>
  <Override PartName="/ppt/media/image49.png" ContentType="image/png"/>
  <Override PartName="/ppt/media/image50.jpeg" ContentType="image/jpeg"/>
  <Override PartName="/ppt/media/image51.png" ContentType="image/png"/>
  <Override PartName="/ppt/media/image52.png" ContentType="image/png"/>
  <Override PartName="/ppt/media/image54.png" ContentType="image/png"/>
  <Override PartName="/ppt/media/image55.png" ContentType="image/png"/>
  <Override PartName="/ppt/media/image56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spostare la diapositiva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buNone/>
            </a:pPr>
            <a:fld id="{9409185F-FD7F-4FC1-AFAC-72EE628AEA06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buNone/>
            </a:pPr>
            <a:fld id="{14F50DA6-1697-4F53-8632-BCA91E429690}" type="slidenum">
              <a:rPr b="0" lang="it-IT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onnettore 1 11"/>
          <p:cNvSpPr/>
          <p:nvPr/>
        </p:nvSpPr>
        <p:spPr>
          <a:xfrm>
            <a:off x="4367520" y="188640"/>
            <a:ext cx="360" cy="6408360"/>
          </a:xfrm>
          <a:prstGeom prst="line">
            <a:avLst/>
          </a:prstGeom>
          <a:ln>
            <a:solidFill>
              <a:srgbClr val="59595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Immagine 3" descr="Alma Mater Studiorum - Università di Bologna"/>
          <p:cNvPicPr/>
          <p:nvPr/>
        </p:nvPicPr>
        <p:blipFill>
          <a:blip r:embed="rId2"/>
          <a:stretch/>
        </p:blipFill>
        <p:spPr>
          <a:xfrm>
            <a:off x="911520" y="2061000"/>
            <a:ext cx="2436120" cy="18018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sellaDiTesto 2"/>
          <p:cNvSpPr/>
          <p:nvPr/>
        </p:nvSpPr>
        <p:spPr>
          <a:xfrm>
            <a:off x="179640" y="6525000"/>
            <a:ext cx="79128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fld id="{D29F64C4-11FC-46DA-ABBA-6AC9B0E43102}" type="slidenum">
              <a:rPr b="0" lang="it-IT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&lt;numero&gt;</a:t>
            </a:fld>
            <a:endParaRPr b="0" lang="it-IT" sz="1200" spc="-1" strike="noStrike">
              <a:latin typeface="Arial"/>
            </a:endParaRPr>
          </a:p>
        </p:txBody>
      </p:sp>
      <p:pic>
        <p:nvPicPr>
          <p:cNvPr id="41" name="Immagine 4" descr=""/>
          <p:cNvPicPr/>
          <p:nvPr/>
        </p:nvPicPr>
        <p:blipFill>
          <a:blip r:embed="rId2"/>
          <a:stretch/>
        </p:blipFill>
        <p:spPr>
          <a:xfrm>
            <a:off x="10878480" y="5826240"/>
            <a:ext cx="1131120" cy="83628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asellaDiTesto 8"/>
          <p:cNvSpPr/>
          <p:nvPr/>
        </p:nvSpPr>
        <p:spPr>
          <a:xfrm>
            <a:off x="4175640" y="6453360"/>
            <a:ext cx="383976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it-IT" sz="1600" spc="-1" strike="noStrike">
                <a:solidFill>
                  <a:srgbClr val="595959"/>
                </a:solidFill>
                <a:latin typeface="Calibri"/>
                <a:ea typeface="DejaVu Sans"/>
              </a:rPr>
              <a:t>www.unibo.it</a:t>
            </a:r>
            <a:endParaRPr b="0" lang="it-IT" sz="1600" spc="-1" strike="noStrike">
              <a:latin typeface="Arial"/>
            </a:endParaRPr>
          </a:p>
        </p:txBody>
      </p:sp>
      <p:pic>
        <p:nvPicPr>
          <p:cNvPr id="81" name="Immagine 3" descr="Alma Mater Studiorum - Università di Bologna"/>
          <p:cNvPicPr/>
          <p:nvPr/>
        </p:nvPicPr>
        <p:blipFill>
          <a:blip r:embed="rId2"/>
          <a:stretch/>
        </p:blipFill>
        <p:spPr>
          <a:xfrm>
            <a:off x="5105880" y="404640"/>
            <a:ext cx="1979640" cy="1464120"/>
          </a:xfrm>
          <a:prstGeom prst="rect">
            <a:avLst/>
          </a:prstGeom>
          <a:ln w="0"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rial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mailto:matteo.minelli@unibo.it" TargetMode="External"/><Relationship Id="rId2" Type="http://schemas.openxmlformats.org/officeDocument/2006/relationships/hyperlink" Target="mailto:m.berzioli@antaresrestauro.it" TargetMode="External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752000" y="548640"/>
            <a:ext cx="7100640" cy="453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3600" spc="-1" strike="noStrike">
                <a:solidFill>
                  <a:srgbClr val="595959"/>
                </a:solidFill>
                <a:latin typeface="Calibri"/>
                <a:ea typeface="DejaVu Sans"/>
              </a:rPr>
              <a:t>Un nuovo sistema adesivo per la foderatura dei dipinti</a:t>
            </a:r>
            <a:endParaRPr b="0" lang="it-IT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752000" y="4509000"/>
            <a:ext cx="7007400" cy="42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it-IT" sz="2400" spc="-1" strike="noStrike">
                <a:solidFill>
                  <a:srgbClr val="595959"/>
                </a:solidFill>
                <a:latin typeface="Calibri"/>
                <a:ea typeface="DejaVu Sans"/>
              </a:rPr>
              <a:t>prof. Matteo Minelli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752000" y="5007240"/>
            <a:ext cx="7104960" cy="79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it-IT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Dip. Ingegneria Civile, Chimica, Ambientale e dei Materiali (DICAM) Università di Bologna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Segnaposto testo 6"/>
          <p:cNvSpPr/>
          <p:nvPr/>
        </p:nvSpPr>
        <p:spPr>
          <a:xfrm>
            <a:off x="4726080" y="6161400"/>
            <a:ext cx="7104960" cy="4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it-IT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An.T.A.Res – Analisi, Tecnologie e Articoli per il Restauro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30" name="Segnaposto testo 5"/>
          <p:cNvSpPr/>
          <p:nvPr/>
        </p:nvSpPr>
        <p:spPr>
          <a:xfrm>
            <a:off x="4726080" y="5735880"/>
            <a:ext cx="7007400" cy="4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it-IT" sz="2400" spc="-1" strike="noStrike">
                <a:solidFill>
                  <a:srgbClr val="595959"/>
                </a:solidFill>
                <a:latin typeface="Calibri"/>
                <a:ea typeface="DejaVu Sans"/>
              </a:rPr>
              <a:t>dott.ssa Michela Berzioli</a:t>
            </a:r>
            <a:endParaRPr b="0" lang="it-IT" sz="2400" spc="-1" strike="noStrike">
              <a:latin typeface="Arial"/>
            </a:endParaRPr>
          </a:p>
        </p:txBody>
      </p:sp>
      <p:pic>
        <p:nvPicPr>
          <p:cNvPr id="131" name="Immagine 9" descr=""/>
          <p:cNvPicPr/>
          <p:nvPr/>
        </p:nvPicPr>
        <p:blipFill>
          <a:blip r:embed="rId1"/>
          <a:srcRect l="0" t="0" r="61001" b="47147"/>
          <a:stretch/>
        </p:blipFill>
        <p:spPr>
          <a:xfrm rot="41400">
            <a:off x="10512360" y="9360"/>
            <a:ext cx="1670400" cy="1312920"/>
          </a:xfrm>
          <a:prstGeom prst="rect">
            <a:avLst/>
          </a:prstGeom>
          <a:ln w="0">
            <a:noFill/>
          </a:ln>
        </p:spPr>
      </p:pic>
      <p:pic>
        <p:nvPicPr>
          <p:cNvPr id="132" name="Immagine 10" descr=""/>
          <p:cNvPicPr/>
          <p:nvPr/>
        </p:nvPicPr>
        <p:blipFill>
          <a:blip r:embed="rId2"/>
          <a:stretch/>
        </p:blipFill>
        <p:spPr>
          <a:xfrm>
            <a:off x="1055520" y="4772520"/>
            <a:ext cx="3006720" cy="146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27040" y="380160"/>
            <a:ext cx="8424000" cy="79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c00000"/>
                </a:solidFill>
                <a:latin typeface="Arial"/>
                <a:ea typeface="ＭＳ Ｐゴシック"/>
              </a:rPr>
              <a:t>Adesivo EVA e il sistema schiuma – test di idoneità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ettangolo 6"/>
          <p:cNvSpPr/>
          <p:nvPr/>
        </p:nvSpPr>
        <p:spPr>
          <a:xfrm>
            <a:off x="2748600" y="6477840"/>
            <a:ext cx="6694200" cy="1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DejaVu Sans"/>
              </a:rPr>
              <a:t>AN.T.A.RES - ANALISI, TECNOLOGIE E ARTICOLI PER IL RESTAURO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229" name="PlaceHolder 1"/>
          <p:cNvSpPr/>
          <p:nvPr/>
        </p:nvSpPr>
        <p:spPr>
          <a:xfrm>
            <a:off x="966240" y="1423800"/>
            <a:ext cx="9152640" cy="45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Verifica dell’idoneità del prodotto su diversi sistemi tela-tela a confronto con altri adesivi commerciali presso il DICAM e Laboratorio di restauro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it-IT" sz="2000" spc="-1" strike="noStrike">
              <a:latin typeface="Arial"/>
            </a:endParaRPr>
          </a:p>
          <a:p>
            <a:pPr marL="1080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Liquido e in schiuma </a:t>
            </a:r>
            <a:endParaRPr b="0" lang="it-IT" sz="2000" spc="-1" strike="noStrike">
              <a:latin typeface="Arial"/>
            </a:endParaRPr>
          </a:p>
          <a:p>
            <a:pPr marL="1080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Fresco ed invecchiato</a:t>
            </a:r>
            <a:endParaRPr b="0" lang="it-IT" sz="2000" spc="-1" strike="noStrike">
              <a:latin typeface="Arial"/>
            </a:endParaRPr>
          </a:p>
          <a:p>
            <a:pPr marL="1080000">
              <a:lnSpc>
                <a:spcPct val="100000"/>
              </a:lnSpc>
              <a:spcBef>
                <a:spcPts val="1417"/>
              </a:spcBef>
              <a:buNone/>
            </a:pPr>
            <a:endParaRPr b="0" lang="it-IT" sz="2000" spc="-1" strike="noStrike">
              <a:latin typeface="Arial"/>
            </a:endParaRPr>
          </a:p>
          <a:p>
            <a:pPr marL="1080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Test di efficacia di adesione (Lap Shear)</a:t>
            </a:r>
            <a:endParaRPr b="0" lang="it-IT" sz="2000" spc="-1" strike="noStrike">
              <a:latin typeface="Arial"/>
            </a:endParaRPr>
          </a:p>
          <a:p>
            <a:pPr marL="1080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Test di reversibilità (T-peel)</a:t>
            </a:r>
            <a:endParaRPr b="0" lang="it-IT" sz="2000" spc="-1" strike="noStrike">
              <a:latin typeface="Arial"/>
            </a:endParaRPr>
          </a:p>
          <a:p>
            <a:pPr marL="1080000">
              <a:lnSpc>
                <a:spcPct val="100000"/>
              </a:lnSpc>
              <a:spcBef>
                <a:spcPts val="1417"/>
              </a:spcBef>
              <a:buNone/>
            </a:pPr>
            <a:endParaRPr b="0" lang="it-IT" sz="2000" spc="-1" strike="noStrike">
              <a:latin typeface="Arial"/>
            </a:endParaRPr>
          </a:p>
          <a:p>
            <a:pPr marL="1080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Test su opere reali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30" name="Immagine 7" descr=""/>
          <p:cNvPicPr/>
          <p:nvPr/>
        </p:nvPicPr>
        <p:blipFill>
          <a:blip r:embed="rId1"/>
          <a:stretch/>
        </p:blipFill>
        <p:spPr>
          <a:xfrm>
            <a:off x="8572680" y="2160000"/>
            <a:ext cx="1434960" cy="2906640"/>
          </a:xfrm>
          <a:prstGeom prst="rect">
            <a:avLst/>
          </a:prstGeom>
          <a:ln w="0">
            <a:noFill/>
          </a:ln>
        </p:spPr>
      </p:pic>
      <p:pic>
        <p:nvPicPr>
          <p:cNvPr id="231" name="Immagine 11" descr=""/>
          <p:cNvPicPr/>
          <p:nvPr/>
        </p:nvPicPr>
        <p:blipFill>
          <a:blip r:embed="rId2"/>
          <a:stretch/>
        </p:blipFill>
        <p:spPr>
          <a:xfrm>
            <a:off x="0" y="5920200"/>
            <a:ext cx="1913040" cy="932760"/>
          </a:xfrm>
          <a:prstGeom prst="rect">
            <a:avLst/>
          </a:prstGeom>
          <a:ln w="0">
            <a:noFill/>
          </a:ln>
        </p:spPr>
      </p:pic>
      <p:pic>
        <p:nvPicPr>
          <p:cNvPr id="232" name="Immagine 12" descr=""/>
          <p:cNvPicPr/>
          <p:nvPr/>
        </p:nvPicPr>
        <p:blipFill>
          <a:blip r:embed="rId3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233" name="Immagine 234" descr=""/>
          <p:cNvPicPr/>
          <p:nvPr/>
        </p:nvPicPr>
        <p:blipFill>
          <a:blip r:embed="rId4"/>
          <a:stretch/>
        </p:blipFill>
        <p:spPr>
          <a:xfrm>
            <a:off x="8568000" y="5168520"/>
            <a:ext cx="1439640" cy="10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27040" y="380160"/>
            <a:ext cx="8424000" cy="79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c00000"/>
                </a:solidFill>
                <a:latin typeface="Arial"/>
                <a:ea typeface="ＭＳ Ｐゴシック"/>
              </a:rPr>
              <a:t>Adesivo EVA e il sistema schiuma – risultati e sviluppi futuri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Rettangolo 6"/>
          <p:cNvSpPr/>
          <p:nvPr/>
        </p:nvSpPr>
        <p:spPr>
          <a:xfrm>
            <a:off x="2748600" y="6477840"/>
            <a:ext cx="6694200" cy="1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DejaVu Sans"/>
              </a:rPr>
              <a:t>AN.T.A.RES - ANALISI, TECNOLOGIE E ARTICOLI PER IL RESTAURO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236" name="PlaceHolder 1"/>
          <p:cNvSpPr/>
          <p:nvPr/>
        </p:nvSpPr>
        <p:spPr>
          <a:xfrm>
            <a:off x="839520" y="1700640"/>
            <a:ext cx="10080360" cy="45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it-IT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Lancio del prodotto previsto entro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primo trimestre 2025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Pubblicazioni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scientifiche e riviste di settore condivisi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Incontri tecnici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per restauratori 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Supporto tecnico-scientifico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da parte dell’Università e restauratrici inventori di Brevetto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Studio del sistema su altri supporti es.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tela-carta e carta-carta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37" name="Immagine 11" descr=""/>
          <p:cNvPicPr/>
          <p:nvPr/>
        </p:nvPicPr>
        <p:blipFill>
          <a:blip r:embed="rId1"/>
          <a:stretch/>
        </p:blipFill>
        <p:spPr>
          <a:xfrm>
            <a:off x="0" y="5920200"/>
            <a:ext cx="1913040" cy="932760"/>
          </a:xfrm>
          <a:prstGeom prst="rect">
            <a:avLst/>
          </a:prstGeom>
          <a:ln w="0">
            <a:noFill/>
          </a:ln>
        </p:spPr>
      </p:pic>
      <p:pic>
        <p:nvPicPr>
          <p:cNvPr id="238" name="Immagine 12" descr=""/>
          <p:cNvPicPr/>
          <p:nvPr/>
        </p:nvPicPr>
        <p:blipFill>
          <a:blip r:embed="rId2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600520" y="2633040"/>
            <a:ext cx="990360" cy="25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it-IT" sz="1400" spc="-1" strike="noStrike">
                <a:solidFill>
                  <a:srgbClr val="595959"/>
                </a:solidFill>
                <a:latin typeface="Calibri"/>
                <a:ea typeface="DejaVu Sans"/>
              </a:rPr>
              <a:t>Credits:</a:t>
            </a:r>
            <a:endParaRPr b="0" lang="it-IT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1487520" y="3068640"/>
            <a:ext cx="9216360" cy="43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it-IT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Prof. Matteo Minelli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it-IT" sz="1800" spc="-1" strike="noStrike">
                <a:solidFill>
                  <a:srgbClr val="595959"/>
                </a:solidFill>
                <a:latin typeface="Calibri"/>
                <a:ea typeface="DejaVu Sans"/>
              </a:rPr>
              <a:t>Dipartimento di Ingegneria Civile, Chimica, Ambientale e dei Materiali</a:t>
            </a:r>
            <a:endParaRPr b="0" lang="it-IT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it-IT" sz="1500" spc="-1" strike="noStrike" u="sng">
                <a:solidFill>
                  <a:srgbClr val="4f81bd"/>
                </a:solidFill>
                <a:uFillTx/>
                <a:latin typeface="Calibri"/>
                <a:ea typeface="DejaVu Sans"/>
                <a:hlinkClick r:id="rId1"/>
              </a:rPr>
              <a:t>matteo.minelli@unibo.it</a:t>
            </a:r>
            <a:r>
              <a:rPr b="1" lang="it-IT" sz="1500" spc="-1" strike="noStrike">
                <a:solidFill>
                  <a:srgbClr val="4f81bd"/>
                </a:solidFill>
                <a:latin typeface="Calibri"/>
                <a:ea typeface="DejaVu Sans"/>
              </a:rPr>
              <a:t> </a:t>
            </a:r>
            <a:endParaRPr b="0" lang="it-IT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Segnaposto testo 5"/>
          <p:cNvSpPr/>
          <p:nvPr/>
        </p:nvSpPr>
        <p:spPr>
          <a:xfrm>
            <a:off x="1473840" y="4436640"/>
            <a:ext cx="921636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it-IT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Dott.ssa Michela Berzioli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it-IT" sz="1800" spc="-1" strike="noStrike">
                <a:solidFill>
                  <a:srgbClr val="595959"/>
                </a:solidFill>
                <a:latin typeface="Calibri"/>
                <a:ea typeface="DejaVu Sans"/>
              </a:rPr>
              <a:t>An.T.A.Res – Analisi, Tecnologie e Articoli per il Restauro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1" lang="it-IT" sz="1500" spc="-1" strike="noStrike" u="sng">
                <a:solidFill>
                  <a:srgbClr val="4f81bd"/>
                </a:solidFill>
                <a:uFillTx/>
                <a:latin typeface="Calibri"/>
                <a:ea typeface="DejaVu Sans"/>
                <a:hlinkClick r:id="rId2"/>
              </a:rPr>
              <a:t>m.berzioli@antaresrestauro.it</a:t>
            </a:r>
            <a:r>
              <a:rPr b="1" lang="it-IT" sz="1500" spc="-1" strike="noStrike">
                <a:solidFill>
                  <a:srgbClr val="4f81bd"/>
                </a:solidFill>
                <a:latin typeface="Calibri"/>
                <a:ea typeface="DejaVu Sans"/>
              </a:rPr>
              <a:t> 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242" name="Rettangolo 14"/>
          <p:cNvSpPr/>
          <p:nvPr/>
        </p:nvSpPr>
        <p:spPr>
          <a:xfrm>
            <a:off x="4683240" y="331920"/>
            <a:ext cx="2879640" cy="190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Immagine 13" descr=""/>
          <p:cNvPicPr/>
          <p:nvPr/>
        </p:nvPicPr>
        <p:blipFill>
          <a:blip r:embed="rId3"/>
          <a:stretch/>
        </p:blipFill>
        <p:spPr>
          <a:xfrm>
            <a:off x="7112880" y="476640"/>
            <a:ext cx="3311640" cy="161460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2" descr="The University seal — University of Bologna"/>
          <p:cNvPicPr/>
          <p:nvPr/>
        </p:nvPicPr>
        <p:blipFill>
          <a:blip r:embed="rId4"/>
          <a:stretch/>
        </p:blipFill>
        <p:spPr>
          <a:xfrm>
            <a:off x="2756520" y="395640"/>
            <a:ext cx="2402640" cy="177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ttangolo 5"/>
          <p:cNvSpPr/>
          <p:nvPr/>
        </p:nvSpPr>
        <p:spPr>
          <a:xfrm>
            <a:off x="335520" y="1189080"/>
            <a:ext cx="11448720" cy="471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Adesione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(forte da resistere alle sollecitazioni presenti nei materiali);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Nessuna reattività chimica;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Nessuna interazione strutturale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(ritiro ed espansione minimi);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Compatibilità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(nessuna colorazione; simile per consistenza e aspetto all'oggetto);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Durabilità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(stabilità chimica e fisica);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Reversibilità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(rimozione sicura)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Ecologico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Artwork-friendly;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Senza rischio per l’operatore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Pratico/operabilità in situ</a:t>
            </a:r>
            <a:endParaRPr b="0" lang="it-IT" sz="20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spcAft>
                <a:spcPts val="1001"/>
              </a:spcAft>
              <a:buClr>
                <a:srgbClr val="ff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ff0000"/>
                </a:solidFill>
                <a:latin typeface="Calibri"/>
                <a:ea typeface="ＭＳ Ｐゴシック"/>
              </a:rPr>
              <a:t>Economico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27040" y="380160"/>
            <a:ext cx="8424000" cy="79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bd2b0b"/>
                </a:solidFill>
                <a:latin typeface="Calibri"/>
                <a:ea typeface="DejaVu Sans"/>
              </a:rPr>
              <a:t>Caratteristiche dell’adesivo per foderatura (oggi)</a:t>
            </a:r>
            <a:br/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Rettangolo 5"/>
          <p:cNvSpPr/>
          <p:nvPr/>
        </p:nvSpPr>
        <p:spPr>
          <a:xfrm>
            <a:off x="7320240" y="1727280"/>
            <a:ext cx="2591640" cy="5774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0000"/>
              </a:lnSpc>
              <a:buNone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Proprietà degli adesivi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i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(Berger G. A., 1974)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36" name="Rettangolo 7"/>
          <p:cNvSpPr/>
          <p:nvPr/>
        </p:nvSpPr>
        <p:spPr>
          <a:xfrm>
            <a:off x="3900240" y="4581000"/>
            <a:ext cx="2591640" cy="577440"/>
          </a:xfrm>
          <a:prstGeom prst="rect">
            <a:avLst/>
          </a:prstGeom>
          <a:noFill/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0000"/>
              </a:lnSpc>
              <a:buNone/>
            </a:pPr>
            <a:r>
              <a:rPr b="0" i="1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Proprietà degli adesivi (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2023</a:t>
            </a:r>
            <a:r>
              <a:rPr b="0" i="1" lang="en-US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)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37" name="Immagine 9" descr=""/>
          <p:cNvPicPr/>
          <p:nvPr/>
        </p:nvPicPr>
        <p:blipFill>
          <a:blip r:embed="rId1"/>
          <a:stretch/>
        </p:blipFill>
        <p:spPr>
          <a:xfrm>
            <a:off x="8908200" y="3730320"/>
            <a:ext cx="2191680" cy="1999440"/>
          </a:xfrm>
          <a:prstGeom prst="rect">
            <a:avLst/>
          </a:prstGeom>
          <a:ln w="0">
            <a:noFill/>
          </a:ln>
        </p:spPr>
      </p:pic>
      <p:sp>
        <p:nvSpPr>
          <p:cNvPr id="138" name="Rettangolo 9"/>
          <p:cNvSpPr/>
          <p:nvPr/>
        </p:nvSpPr>
        <p:spPr>
          <a:xfrm>
            <a:off x="7742160" y="3818520"/>
            <a:ext cx="23313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Adesivo EVA in dispersione acquosa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39" name="Immagine 10" descr=""/>
          <p:cNvPicPr/>
          <p:nvPr/>
        </p:nvPicPr>
        <p:blipFill>
          <a:blip r:embed="rId2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140" name="Immagine 11" descr=""/>
          <p:cNvPicPr/>
          <p:nvPr/>
        </p:nvPicPr>
        <p:blipFill>
          <a:blip r:embed="rId3"/>
          <a:stretch/>
        </p:blipFill>
        <p:spPr>
          <a:xfrm>
            <a:off x="0" y="5920200"/>
            <a:ext cx="1913040" cy="932760"/>
          </a:xfrm>
          <a:prstGeom prst="rect">
            <a:avLst/>
          </a:prstGeom>
          <a:ln w="0">
            <a:noFill/>
          </a:ln>
        </p:spPr>
      </p:pic>
      <p:sp>
        <p:nvSpPr>
          <p:cNvPr id="141" name="Ovale 1"/>
          <p:cNvSpPr/>
          <p:nvPr/>
        </p:nvSpPr>
        <p:spPr>
          <a:xfrm>
            <a:off x="7380360" y="3429000"/>
            <a:ext cx="4456440" cy="2490840"/>
          </a:xfrm>
          <a:prstGeom prst="ellipse">
            <a:avLst/>
          </a:prstGeom>
          <a:noFill/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27040" y="380160"/>
            <a:ext cx="8424000" cy="79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bd2b0b"/>
                </a:solidFill>
                <a:latin typeface="Calibri"/>
                <a:ea typeface="DejaVu Sans"/>
              </a:rPr>
              <a:t>L'innovativo sistema EVA per la foderatura di dipinti:</a:t>
            </a:r>
            <a:br/>
            <a:r>
              <a:rPr b="1" lang="it-IT" sz="2400" spc="-1" strike="noStrike">
                <a:solidFill>
                  <a:srgbClr val="bd2b0b"/>
                </a:solidFill>
                <a:latin typeface="Calibri"/>
                <a:ea typeface="DejaVu Sans"/>
              </a:rPr>
              <a:t>schiumoso, sostenibile, pratico</a:t>
            </a:r>
            <a:br/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Rettangolo 11"/>
          <p:cNvSpPr/>
          <p:nvPr/>
        </p:nvSpPr>
        <p:spPr>
          <a:xfrm>
            <a:off x="403560" y="1861200"/>
            <a:ext cx="5549040" cy="23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mbria"/>
              </a:rPr>
              <a:t>Elevata flessibilità e resistenza;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mbria"/>
              </a:rPr>
              <a:t>L'adesione avviene a T ambiente;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mbria"/>
              </a:rPr>
              <a:t>Attivazione a caldo non necessaria;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mbria"/>
              </a:rPr>
              <a:t>Buona resistenza alle radiazioni UV e VIS;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mbria"/>
              </a:rPr>
              <a:t>Rapida velocità di asciugatura;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mbria"/>
              </a:rPr>
              <a:t>Dispersione acquosa (no uso solventi)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44" name="Rettangolo 13"/>
          <p:cNvSpPr/>
          <p:nvPr/>
        </p:nvSpPr>
        <p:spPr>
          <a:xfrm>
            <a:off x="413280" y="1475280"/>
            <a:ext cx="116388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2000" spc="-1" strike="noStrike" u="sng">
                <a:solidFill>
                  <a:srgbClr val="0070c0"/>
                </a:solidFill>
                <a:uFillTx/>
                <a:latin typeface="Calibri"/>
                <a:ea typeface="ＭＳ Ｐゴシック"/>
              </a:rPr>
              <a:t>Vantaggi: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45" name="Rettangolo 14"/>
          <p:cNvSpPr/>
          <p:nvPr/>
        </p:nvSpPr>
        <p:spPr>
          <a:xfrm>
            <a:off x="370800" y="4397040"/>
            <a:ext cx="191520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GB" sz="2000" spc="-1" strike="noStrike">
                <a:solidFill>
                  <a:srgbClr val="c00000"/>
                </a:solidFill>
                <a:latin typeface="Calibri"/>
                <a:ea typeface="ＭＳ Ｐゴシック"/>
              </a:rPr>
              <a:t>Svantaggi/limiti: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46" name="Rettangolo 15"/>
          <p:cNvSpPr/>
          <p:nvPr/>
        </p:nvSpPr>
        <p:spPr>
          <a:xfrm>
            <a:off x="407520" y="4826160"/>
            <a:ext cx="3774240" cy="11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mbria"/>
              </a:rPr>
              <a:t>Bassa viscosità bassa</a:t>
            </a:r>
            <a:endParaRPr b="0" lang="it-IT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mbria"/>
              </a:rPr>
              <a:t>Liquido poco volatile</a:t>
            </a:r>
            <a:endParaRPr b="0" lang="it-IT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Cambria"/>
              </a:rPr>
              <a:t>Alto contenuto di acqua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47" name="Connettore 2 15"/>
          <p:cNvSpPr/>
          <p:nvPr/>
        </p:nvSpPr>
        <p:spPr>
          <a:xfrm>
            <a:off x="3215520" y="5415840"/>
            <a:ext cx="842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c00000"/>
            </a:solidFill>
            <a:round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asellaDiTesto 17"/>
          <p:cNvSpPr/>
          <p:nvPr/>
        </p:nvSpPr>
        <p:spPr>
          <a:xfrm>
            <a:off x="3936600" y="5056920"/>
            <a:ext cx="239652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GB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Diffusione acquosa verticale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49" name="CasellaDiTesto 3"/>
          <p:cNvSpPr/>
          <p:nvPr/>
        </p:nvSpPr>
        <p:spPr>
          <a:xfrm>
            <a:off x="6115320" y="1909800"/>
            <a:ext cx="5672520" cy="176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Si modifica la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texture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(e di conseguenza proprietà reologiche e di essicazione) dell'adesivo a base acquosa, in modo da:</a:t>
            </a:r>
            <a:endParaRPr b="0" lang="it-IT" sz="2000" spc="-1" strike="noStrike">
              <a:latin typeface="Arial"/>
            </a:endParaRPr>
          </a:p>
          <a:p>
            <a:pPr marL="539640" indent="-2746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limitare la penetrazione </a:t>
            </a:r>
            <a:endParaRPr b="0" lang="it-IT" sz="2000" spc="-1" strike="noStrike">
              <a:latin typeface="Arial"/>
            </a:endParaRPr>
          </a:p>
          <a:p>
            <a:pPr marL="539640" indent="-2746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ridurre la quantità di prodotto utilizzato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50" name="Rettangolo 27"/>
          <p:cNvSpPr/>
          <p:nvPr/>
        </p:nvSpPr>
        <p:spPr>
          <a:xfrm>
            <a:off x="7263360" y="1503000"/>
            <a:ext cx="358380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0000"/>
              </a:lnSpc>
              <a:buNone/>
            </a:pPr>
            <a:r>
              <a:rPr b="1" lang="it-IT" sz="2000" spc="-1" strike="noStrike" u="sng">
                <a:solidFill>
                  <a:srgbClr val="c00000"/>
                </a:solidFill>
                <a:uFillTx/>
                <a:latin typeface="Calibri"/>
                <a:ea typeface="ＭＳ Ｐゴシック"/>
              </a:rPr>
              <a:t>Schiume</a:t>
            </a:r>
            <a:r>
              <a:rPr b="1" lang="it-IT" sz="2000" spc="-1" strike="noStrike">
                <a:solidFill>
                  <a:srgbClr val="c00000"/>
                </a:solidFill>
                <a:latin typeface="Calibri"/>
                <a:ea typeface="ＭＳ Ｐゴシック"/>
              </a:rPr>
              <a:t> liquide di resina EVA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51" name="Immagine 1" descr=""/>
          <p:cNvPicPr/>
          <p:nvPr/>
        </p:nvPicPr>
        <p:blipFill>
          <a:blip r:embed="rId1"/>
          <a:stretch/>
        </p:blipFill>
        <p:spPr>
          <a:xfrm>
            <a:off x="6942960" y="4185000"/>
            <a:ext cx="4017240" cy="2172600"/>
          </a:xfrm>
          <a:prstGeom prst="rect">
            <a:avLst/>
          </a:prstGeom>
          <a:ln w="0">
            <a:noFill/>
          </a:ln>
        </p:spPr>
      </p:pic>
      <p:sp>
        <p:nvSpPr>
          <p:cNvPr id="152" name="Connettore 2 24"/>
          <p:cNvSpPr/>
          <p:nvPr/>
        </p:nvSpPr>
        <p:spPr>
          <a:xfrm>
            <a:off x="8596080" y="5415840"/>
            <a:ext cx="459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c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53" name="Immagine 28" descr=""/>
          <p:cNvPicPr/>
          <p:nvPr/>
        </p:nvPicPr>
        <p:blipFill>
          <a:blip r:embed="rId2"/>
          <a:stretch/>
        </p:blipFill>
        <p:spPr>
          <a:xfrm>
            <a:off x="228960" y="59191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154" name="Immagine 29" descr=""/>
          <p:cNvPicPr/>
          <p:nvPr/>
        </p:nvPicPr>
        <p:blipFill>
          <a:blip r:embed="rId3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155" name="Immagine 30" descr=""/>
          <p:cNvPicPr/>
          <p:nvPr/>
        </p:nvPicPr>
        <p:blipFill>
          <a:blip r:embed="rId4"/>
          <a:stretch/>
        </p:blipFill>
        <p:spPr>
          <a:xfrm>
            <a:off x="0" y="5920200"/>
            <a:ext cx="1913040" cy="93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27040" y="380160"/>
            <a:ext cx="9312480" cy="79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bd2b0b"/>
                </a:solidFill>
                <a:latin typeface="Calibri"/>
                <a:ea typeface="DejaVu Sans"/>
              </a:rPr>
              <a:t>L'innovativo sistema EVA per la foderatura di dipinti: test sperimentali</a:t>
            </a:r>
            <a:br/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Immagine 20" descr=""/>
          <p:cNvPicPr/>
          <p:nvPr/>
        </p:nvPicPr>
        <p:blipFill>
          <a:blip r:embed="rId1"/>
          <a:stretch/>
        </p:blipFill>
        <p:spPr>
          <a:xfrm>
            <a:off x="228960" y="59191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158" name="Immagine 21" descr=""/>
          <p:cNvPicPr/>
          <p:nvPr/>
        </p:nvPicPr>
        <p:blipFill>
          <a:blip r:embed="rId2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159" name="Immagine 22" descr=""/>
          <p:cNvPicPr/>
          <p:nvPr/>
        </p:nvPicPr>
        <p:blipFill>
          <a:blip r:embed="rId3"/>
          <a:stretch/>
        </p:blipFill>
        <p:spPr>
          <a:xfrm>
            <a:off x="0" y="5920200"/>
            <a:ext cx="1913040" cy="932760"/>
          </a:xfrm>
          <a:prstGeom prst="rect">
            <a:avLst/>
          </a:prstGeom>
          <a:ln w="0">
            <a:noFill/>
          </a:ln>
        </p:spPr>
      </p:pic>
      <p:pic>
        <p:nvPicPr>
          <p:cNvPr id="160" name="Immagine 1" descr=""/>
          <p:cNvPicPr/>
          <p:nvPr/>
        </p:nvPicPr>
        <p:blipFill>
          <a:blip r:embed="rId4"/>
          <a:stretch/>
        </p:blipFill>
        <p:spPr>
          <a:xfrm>
            <a:off x="1523880" y="1058760"/>
            <a:ext cx="9143280" cy="5144400"/>
          </a:xfrm>
          <a:prstGeom prst="rect">
            <a:avLst/>
          </a:prstGeom>
          <a:ln w="0">
            <a:noFill/>
          </a:ln>
        </p:spPr>
      </p:pic>
      <p:sp>
        <p:nvSpPr>
          <p:cNvPr id="161" name="CasellaDiTesto 2"/>
          <p:cNvSpPr/>
          <p:nvPr/>
        </p:nvSpPr>
        <p:spPr>
          <a:xfrm>
            <a:off x="5808600" y="2781360"/>
            <a:ext cx="143928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Schiuma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2" name="CasellaDiTesto 6"/>
          <p:cNvSpPr/>
          <p:nvPr/>
        </p:nvSpPr>
        <p:spPr>
          <a:xfrm>
            <a:off x="2670120" y="3886200"/>
            <a:ext cx="1944000" cy="516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Velocità di essicazione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3" name="CasellaDiTesto 7"/>
          <p:cNvSpPr/>
          <p:nvPr/>
        </p:nvSpPr>
        <p:spPr>
          <a:xfrm>
            <a:off x="5362560" y="3871800"/>
            <a:ext cx="1872360" cy="516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Velocità di essicazione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4" name="CasellaDiTesto 8"/>
          <p:cNvSpPr/>
          <p:nvPr/>
        </p:nvSpPr>
        <p:spPr>
          <a:xfrm>
            <a:off x="2670120" y="4508640"/>
            <a:ext cx="115164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Reologia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5" name="CasellaDiTesto 9"/>
          <p:cNvSpPr/>
          <p:nvPr/>
        </p:nvSpPr>
        <p:spPr>
          <a:xfrm>
            <a:off x="5362560" y="4502160"/>
            <a:ext cx="115164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Reologia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6" name="CasellaDiTesto 10"/>
          <p:cNvSpPr/>
          <p:nvPr/>
        </p:nvSpPr>
        <p:spPr>
          <a:xfrm>
            <a:off x="5430960" y="4941720"/>
            <a:ext cx="1329480" cy="5162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Stabilità della schiuma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7" name="CasellaDiTesto 11"/>
          <p:cNvSpPr/>
          <p:nvPr/>
        </p:nvSpPr>
        <p:spPr>
          <a:xfrm>
            <a:off x="8178840" y="5562360"/>
            <a:ext cx="2145240" cy="5158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Migrazione/Penetrazione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8" name="CasellaDiTesto 12"/>
          <p:cNvSpPr/>
          <p:nvPr/>
        </p:nvSpPr>
        <p:spPr>
          <a:xfrm>
            <a:off x="8369280" y="4541760"/>
            <a:ext cx="115164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Adesione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69" name="CasellaDiTesto 13"/>
          <p:cNvSpPr/>
          <p:nvPr/>
        </p:nvSpPr>
        <p:spPr>
          <a:xfrm>
            <a:off x="8369280" y="3994200"/>
            <a:ext cx="115164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FTIR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70" name="CasellaDiTesto 14"/>
          <p:cNvSpPr/>
          <p:nvPr/>
        </p:nvSpPr>
        <p:spPr>
          <a:xfrm>
            <a:off x="8327880" y="4968720"/>
            <a:ext cx="2044080" cy="3031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1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Aging/colorimeria</a:t>
            </a:r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27040" y="380160"/>
            <a:ext cx="9672840" cy="79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bd2b0b"/>
                </a:solidFill>
                <a:latin typeface="Calibri"/>
                <a:ea typeface="DejaVu Sans"/>
              </a:rPr>
              <a:t>L'innovativo sistema EVA per la foderatura di dipinti: risultati sperimentali</a:t>
            </a:r>
            <a:br/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Immagine 20" descr=""/>
          <p:cNvPicPr/>
          <p:nvPr/>
        </p:nvPicPr>
        <p:blipFill>
          <a:blip r:embed="rId1"/>
          <a:stretch/>
        </p:blipFill>
        <p:spPr>
          <a:xfrm>
            <a:off x="228960" y="59191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173" name="Immagine 21" descr=""/>
          <p:cNvPicPr/>
          <p:nvPr/>
        </p:nvPicPr>
        <p:blipFill>
          <a:blip r:embed="rId2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174" name="Immagine 2" descr=""/>
          <p:cNvPicPr/>
          <p:nvPr/>
        </p:nvPicPr>
        <p:blipFill>
          <a:blip r:embed="rId3"/>
          <a:stretch/>
        </p:blipFill>
        <p:spPr>
          <a:xfrm>
            <a:off x="438840" y="929520"/>
            <a:ext cx="4410720" cy="3239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5" name="Tabella 17"/>
          <p:cNvGraphicFramePr/>
          <p:nvPr/>
        </p:nvGraphicFramePr>
        <p:xfrm>
          <a:off x="5189040" y="898920"/>
          <a:ext cx="4452120" cy="3239280"/>
        </p:xfrm>
        <a:graphic>
          <a:graphicData uri="http://schemas.openxmlformats.org/drawingml/2006/table">
            <a:tbl>
              <a:tblPr/>
              <a:tblGrid>
                <a:gridCol w="929880"/>
                <a:gridCol w="656640"/>
                <a:gridCol w="1357920"/>
                <a:gridCol w="1508040"/>
              </a:tblGrid>
              <a:tr h="30528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4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Adesivo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4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Tela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4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Lap Shear </a:t>
                      </a:r>
                      <a:r>
                        <a:rPr b="0" i="1" lang="it-IT" sz="14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(MPa)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4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Peel Strength</a:t>
                      </a:r>
                      <a:r>
                        <a:rPr b="0" i="1" lang="it-IT" sz="14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 N/m</a:t>
                      </a:r>
                      <a:endParaRPr b="0" lang="it-IT" sz="14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340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BEVA 371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Origam</a:t>
                      </a:r>
                      <a:r>
                        <a:rPr b="0" lang="it-IT" sz="1200" spc="-1" strike="noStrike" baseline="30000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®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0.115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63.0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340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Plextol B500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0.073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387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</a:tr>
              <a:tr h="29340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Foamed EVA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0.10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135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340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Beva Gel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0.12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341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</a:tr>
              <a:tr h="29340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Paste glue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0.014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3.29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340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BEVA 371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 rowSpan="5"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Ispra </a:t>
                      </a:r>
                      <a:r>
                        <a:rPr b="0" lang="it-IT" sz="1200" spc="-1" strike="noStrike" baseline="30000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®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0.11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35.2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12240">
                      <a:solidFill>
                        <a:srgbClr val="000000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</a:tr>
              <a:tr h="29340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Plextol B500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0.40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218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340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Foamed EVA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0.30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122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</a:tr>
              <a:tr h="29340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Beva Gel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0.34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160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3760"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2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Paste glue</a:t>
                      </a:r>
                      <a:endParaRPr b="0" lang="it-IT" sz="12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0.019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 lIns="59040" rIns="590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it-IT" sz="1300" spc="-1" strike="noStrike">
                          <a:solidFill>
                            <a:srgbClr val="222222"/>
                          </a:solidFill>
                          <a:latin typeface="Calibri"/>
                          <a:ea typeface="DejaVu Sans"/>
                        </a:rPr>
                        <a:t>4.58</a:t>
                      </a:r>
                      <a:endParaRPr b="0" lang="it-IT" sz="1300" spc="-1" strike="noStrike">
                        <a:latin typeface="Arial"/>
                      </a:endParaRPr>
                    </a:p>
                  </a:txBody>
                  <a:tcPr anchor="ctr" marL="59040" marR="59040"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76" name="Immagine 4" descr=""/>
          <p:cNvPicPr/>
          <p:nvPr/>
        </p:nvPicPr>
        <p:blipFill>
          <a:blip r:embed="rId4"/>
          <a:stretch/>
        </p:blipFill>
        <p:spPr>
          <a:xfrm>
            <a:off x="9908640" y="929520"/>
            <a:ext cx="1617120" cy="3274200"/>
          </a:xfrm>
          <a:prstGeom prst="rect">
            <a:avLst/>
          </a:prstGeom>
          <a:ln w="0">
            <a:noFill/>
          </a:ln>
        </p:spPr>
      </p:pic>
      <p:pic>
        <p:nvPicPr>
          <p:cNvPr id="177" name="Immagine 8" descr=""/>
          <p:cNvPicPr/>
          <p:nvPr/>
        </p:nvPicPr>
        <p:blipFill>
          <a:blip r:embed="rId5"/>
          <a:srcRect l="51575" t="0" r="0" b="0"/>
          <a:stretch/>
        </p:blipFill>
        <p:spPr>
          <a:xfrm>
            <a:off x="1415520" y="3613320"/>
            <a:ext cx="3991320" cy="3239280"/>
          </a:xfrm>
          <a:prstGeom prst="rect">
            <a:avLst/>
          </a:prstGeom>
          <a:ln w="0">
            <a:noFill/>
          </a:ln>
        </p:spPr>
      </p:pic>
      <p:grpSp>
        <p:nvGrpSpPr>
          <p:cNvPr id="178" name="Gruppo 7"/>
          <p:cNvGrpSpPr/>
          <p:nvPr/>
        </p:nvGrpSpPr>
        <p:grpSpPr>
          <a:xfrm>
            <a:off x="5675040" y="3253320"/>
            <a:ext cx="5399280" cy="3599640"/>
            <a:chOff x="5675040" y="3253320"/>
            <a:chExt cx="5399280" cy="3599640"/>
          </a:xfrm>
        </p:grpSpPr>
        <p:pic>
          <p:nvPicPr>
            <p:cNvPr id="179" name="Immagine 5" descr=""/>
            <p:cNvPicPr/>
            <p:nvPr/>
          </p:nvPicPr>
          <p:blipFill>
            <a:blip r:embed="rId6"/>
            <a:stretch/>
          </p:blipFill>
          <p:spPr>
            <a:xfrm>
              <a:off x="5675040" y="3930840"/>
              <a:ext cx="5399280" cy="2922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Immagine 6" descr=""/>
            <p:cNvPicPr/>
            <p:nvPr/>
          </p:nvPicPr>
          <p:blipFill>
            <a:blip r:embed="rId7"/>
            <a:stretch/>
          </p:blipFill>
          <p:spPr>
            <a:xfrm>
              <a:off x="5696280" y="3253320"/>
              <a:ext cx="5378040" cy="22600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81" name="Immagine 22" descr=""/>
          <p:cNvPicPr/>
          <p:nvPr/>
        </p:nvPicPr>
        <p:blipFill>
          <a:blip r:embed="rId8"/>
          <a:srcRect l="0" t="8507" r="0" b="0"/>
          <a:stretch/>
        </p:blipFill>
        <p:spPr>
          <a:xfrm>
            <a:off x="0" y="5999760"/>
            <a:ext cx="1913040" cy="85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27040" y="380160"/>
            <a:ext cx="9672840" cy="79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bd2b0b"/>
                </a:solidFill>
                <a:latin typeface="Calibri"/>
                <a:ea typeface="DejaVu Sans"/>
              </a:rPr>
              <a:t>Conclusioni – brevetto nazionale e internazionale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Immagine 20" descr=""/>
          <p:cNvPicPr/>
          <p:nvPr/>
        </p:nvPicPr>
        <p:blipFill>
          <a:blip r:embed="rId1"/>
          <a:stretch/>
        </p:blipFill>
        <p:spPr>
          <a:xfrm>
            <a:off x="228960" y="59191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184" name="Immagine 21" descr=""/>
          <p:cNvPicPr/>
          <p:nvPr/>
        </p:nvPicPr>
        <p:blipFill>
          <a:blip r:embed="rId2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185" name="Immagine 22" descr=""/>
          <p:cNvPicPr/>
          <p:nvPr/>
        </p:nvPicPr>
        <p:blipFill>
          <a:blip r:embed="rId3"/>
          <a:stretch/>
        </p:blipFill>
        <p:spPr>
          <a:xfrm>
            <a:off x="0" y="5920200"/>
            <a:ext cx="1913040" cy="932760"/>
          </a:xfrm>
          <a:prstGeom prst="rect">
            <a:avLst/>
          </a:prstGeom>
          <a:ln w="0">
            <a:noFill/>
          </a:ln>
        </p:spPr>
      </p:pic>
      <p:sp>
        <p:nvSpPr>
          <p:cNvPr id="186" name="CasellaDiTesto 2"/>
          <p:cNvSpPr/>
          <p:nvPr/>
        </p:nvSpPr>
        <p:spPr>
          <a:xfrm>
            <a:off x="335520" y="1204200"/>
            <a:ext cx="6336000" cy="41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Capacità adesiva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e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forza adesiva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ottimali (comparabili o migliori prodotti oggi impiegati)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Valore ottimale della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qualità della schiuma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(68%)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La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viscosità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aumentata e la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velocità di asciug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atura rapida impediscono la penetrazione nel substrato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Basse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quantità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di adesivo richiesto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Nessuna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alterazione cromatica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sul lato anteriore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Nessuna formazione di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sottoprodotti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Nessun uso di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solventi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Nessun impiego di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calore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 o tavola a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pressione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it-IT" sz="2000" spc="-1" strike="noStrike">
              <a:latin typeface="Arial"/>
            </a:endParaRPr>
          </a:p>
        </p:txBody>
      </p:sp>
      <p:sp>
        <p:nvSpPr>
          <p:cNvPr id="187" name="CasellaDiTesto 2"/>
          <p:cNvSpPr/>
          <p:nvPr/>
        </p:nvSpPr>
        <p:spPr>
          <a:xfrm>
            <a:off x="6445440" y="3861000"/>
            <a:ext cx="5008680" cy="224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Squadra di ricerca e sviluppo dell’invenzione: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Matteo Minelli (DICAM)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Chiara Matteucci (Dip. Beni Culturali)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Gaia Tarantola (Dip. Beni Culturali)</a:t>
            </a:r>
            <a:endParaRPr b="0" lang="it-IT" sz="2000" spc="-1" strike="noStrike"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Arianna Splendore e Francesca Lo Russo (AF The Lab Conservazione e Restauro)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88" name="CasellaDiTesto 23"/>
          <p:cNvSpPr/>
          <p:nvPr/>
        </p:nvSpPr>
        <p:spPr>
          <a:xfrm>
            <a:off x="6657480" y="2561400"/>
            <a:ext cx="26726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0000"/>
              </a:lnSpc>
              <a:buNone/>
            </a:pPr>
            <a:r>
              <a:rPr b="0" lang="it-IT" sz="20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il concetto di adesivo viene rivoluzionato:</a:t>
            </a:r>
            <a:endParaRPr b="0" lang="it-IT" sz="2000" spc="-1" strike="noStrike">
              <a:latin typeface="Arial"/>
            </a:endParaRPr>
          </a:p>
        </p:txBody>
      </p:sp>
      <p:grpSp>
        <p:nvGrpSpPr>
          <p:cNvPr id="189" name="Gruppo 25"/>
          <p:cNvGrpSpPr/>
          <p:nvPr/>
        </p:nvGrpSpPr>
        <p:grpSpPr>
          <a:xfrm>
            <a:off x="6960240" y="1082160"/>
            <a:ext cx="2237760" cy="1259640"/>
            <a:chOff x="6960240" y="1082160"/>
            <a:chExt cx="2237760" cy="1259640"/>
          </a:xfrm>
        </p:grpSpPr>
        <p:pic>
          <p:nvPicPr>
            <p:cNvPr id="190" name="Immagine 26" descr=""/>
            <p:cNvPicPr/>
            <p:nvPr/>
          </p:nvPicPr>
          <p:blipFill>
            <a:blip r:embed="rId4"/>
            <a:stretch/>
          </p:blipFill>
          <p:spPr>
            <a:xfrm>
              <a:off x="6980040" y="1428840"/>
              <a:ext cx="2217240" cy="912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" name="Connettore diritto 27"/>
            <p:cNvSpPr/>
            <p:nvPr/>
          </p:nvSpPr>
          <p:spPr>
            <a:xfrm>
              <a:off x="6980040" y="1334160"/>
              <a:ext cx="2217960" cy="360"/>
            </a:xfrm>
            <a:prstGeom prst="line">
              <a:avLst/>
            </a:prstGeom>
            <a:ln w="644525">
              <a:solidFill>
                <a:srgbClr val="9bbb5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" name="Figura a mano libera: forma 28"/>
            <p:cNvSpPr/>
            <p:nvPr/>
          </p:nvSpPr>
          <p:spPr>
            <a:xfrm>
              <a:off x="6960240" y="1082160"/>
              <a:ext cx="2230920" cy="125280"/>
            </a:xfrm>
            <a:custGeom>
              <a:avLst/>
              <a:gdLst/>
              <a:ahLst/>
              <a:rect l="l" t="t" r="r" b="b"/>
              <a:pathLst>
                <a:path w="8661679" h="733540">
                  <a:moveTo>
                    <a:pt x="0" y="713444"/>
                  </a:moveTo>
                  <a:cubicBezTo>
                    <a:pt x="469760" y="361751"/>
                    <a:pt x="939521" y="10059"/>
                    <a:pt x="1416818" y="10059"/>
                  </a:cubicBezTo>
                  <a:cubicBezTo>
                    <a:pt x="1894115" y="10059"/>
                    <a:pt x="2383134" y="711769"/>
                    <a:pt x="2863780" y="713444"/>
                  </a:cubicBezTo>
                  <a:cubicBezTo>
                    <a:pt x="3344426" y="715119"/>
                    <a:pt x="3816699" y="20107"/>
                    <a:pt x="4300695" y="20107"/>
                  </a:cubicBezTo>
                  <a:cubicBezTo>
                    <a:pt x="4784691" y="20107"/>
                    <a:pt x="5292132" y="716793"/>
                    <a:pt x="5767754" y="713444"/>
                  </a:cubicBezTo>
                  <a:cubicBezTo>
                    <a:pt x="6243376" y="710095"/>
                    <a:pt x="6672106" y="-3338"/>
                    <a:pt x="7154427" y="11"/>
                  </a:cubicBezTo>
                  <a:cubicBezTo>
                    <a:pt x="7636748" y="3360"/>
                    <a:pt x="8422193" y="614635"/>
                    <a:pt x="8661679" y="733540"/>
                  </a:cubicBezTo>
                </a:path>
              </a:pathLst>
            </a:custGeom>
            <a:noFill/>
            <a:ln w="254000">
              <a:solidFill>
                <a:srgbClr val="f796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93" name="Gruppo 29"/>
          <p:cNvGrpSpPr/>
          <p:nvPr/>
        </p:nvGrpSpPr>
        <p:grpSpPr>
          <a:xfrm>
            <a:off x="9696240" y="2322720"/>
            <a:ext cx="2313720" cy="1259640"/>
            <a:chOff x="9696240" y="2322720"/>
            <a:chExt cx="2313720" cy="1259640"/>
          </a:xfrm>
        </p:grpSpPr>
        <p:pic>
          <p:nvPicPr>
            <p:cNvPr id="194" name="Immagine 30" descr=""/>
            <p:cNvPicPr/>
            <p:nvPr/>
          </p:nvPicPr>
          <p:blipFill>
            <a:blip r:embed="rId5"/>
            <a:stretch/>
          </p:blipFill>
          <p:spPr>
            <a:xfrm>
              <a:off x="9721800" y="2646000"/>
              <a:ext cx="2274120" cy="936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95" name="Gruppo 31"/>
            <p:cNvGrpSpPr/>
            <p:nvPr/>
          </p:nvGrpSpPr>
          <p:grpSpPr>
            <a:xfrm>
              <a:off x="9721800" y="2419920"/>
              <a:ext cx="2288160" cy="289440"/>
              <a:chOff x="9721800" y="2419920"/>
              <a:chExt cx="2288160" cy="289440"/>
            </a:xfrm>
          </p:grpSpPr>
          <p:pic>
            <p:nvPicPr>
              <p:cNvPr id="196" name="Immagine 33" descr=""/>
              <p:cNvPicPr/>
              <p:nvPr/>
            </p:nvPicPr>
            <p:blipFill>
              <a:blip r:embed="rId6"/>
              <a:srcRect l="682" t="3279" r="4865" b="2693"/>
              <a:stretch/>
            </p:blipFill>
            <p:spPr>
              <a:xfrm flipH="1" rot="10800000">
                <a:off x="9721800" y="2419560"/>
                <a:ext cx="1145880" cy="2894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97" name="Immagine 34" descr=""/>
              <p:cNvPicPr/>
              <p:nvPr/>
            </p:nvPicPr>
            <p:blipFill>
              <a:blip r:embed="rId7"/>
              <a:srcRect l="682" t="3279" r="4865" b="2693"/>
              <a:stretch/>
            </p:blipFill>
            <p:spPr>
              <a:xfrm flipH="1" rot="10800000">
                <a:off x="10864080" y="2419560"/>
                <a:ext cx="1145880" cy="2894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98" name="Figura a mano libera: forma 32"/>
            <p:cNvSpPr/>
            <p:nvPr/>
          </p:nvSpPr>
          <p:spPr>
            <a:xfrm>
              <a:off x="9696240" y="2322720"/>
              <a:ext cx="2288160" cy="128520"/>
            </a:xfrm>
            <a:custGeom>
              <a:avLst/>
              <a:gdLst/>
              <a:ahLst/>
              <a:rect l="l" t="t" r="r" b="b"/>
              <a:pathLst>
                <a:path w="8661679" h="733540">
                  <a:moveTo>
                    <a:pt x="0" y="713444"/>
                  </a:moveTo>
                  <a:cubicBezTo>
                    <a:pt x="469760" y="361751"/>
                    <a:pt x="939521" y="10059"/>
                    <a:pt x="1416818" y="10059"/>
                  </a:cubicBezTo>
                  <a:cubicBezTo>
                    <a:pt x="1894115" y="10059"/>
                    <a:pt x="2383134" y="711769"/>
                    <a:pt x="2863780" y="713444"/>
                  </a:cubicBezTo>
                  <a:cubicBezTo>
                    <a:pt x="3344426" y="715119"/>
                    <a:pt x="3816699" y="20107"/>
                    <a:pt x="4300695" y="20107"/>
                  </a:cubicBezTo>
                  <a:cubicBezTo>
                    <a:pt x="4784691" y="20107"/>
                    <a:pt x="5292132" y="716793"/>
                    <a:pt x="5767754" y="713444"/>
                  </a:cubicBezTo>
                  <a:cubicBezTo>
                    <a:pt x="6243376" y="710095"/>
                    <a:pt x="6672106" y="-3338"/>
                    <a:pt x="7154427" y="11"/>
                  </a:cubicBezTo>
                  <a:cubicBezTo>
                    <a:pt x="7636748" y="3360"/>
                    <a:pt x="8422193" y="614635"/>
                    <a:pt x="8661679" y="733540"/>
                  </a:cubicBezTo>
                </a:path>
              </a:pathLst>
            </a:custGeom>
            <a:noFill/>
            <a:ln w="254000">
              <a:solidFill>
                <a:srgbClr val="f7964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99" name="Picture 6" descr="👍 Pollice verso l&amp;#39;alto Emoji — Significato, Copiare e Incollare,  Combinazioni"/>
          <p:cNvPicPr/>
          <p:nvPr/>
        </p:nvPicPr>
        <p:blipFill>
          <a:blip r:embed="rId8"/>
          <a:stretch/>
        </p:blipFill>
        <p:spPr>
          <a:xfrm>
            <a:off x="10427760" y="1235160"/>
            <a:ext cx="1006560" cy="10065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8" descr="File:Old icon shiny badge.svg - Wikimedia Commons"/>
          <p:cNvPicPr/>
          <p:nvPr/>
        </p:nvPicPr>
        <p:blipFill>
          <a:blip r:embed="rId9"/>
          <a:stretch/>
        </p:blipFill>
        <p:spPr>
          <a:xfrm>
            <a:off x="7572240" y="43560"/>
            <a:ext cx="1006560" cy="1006560"/>
          </a:xfrm>
          <a:prstGeom prst="rect">
            <a:avLst/>
          </a:prstGeom>
          <a:ln w="0">
            <a:noFill/>
          </a:ln>
        </p:spPr>
      </p:pic>
      <p:sp>
        <p:nvSpPr>
          <p:cNvPr id="201" name="CasellaDiTesto 2"/>
          <p:cNvSpPr/>
          <p:nvPr/>
        </p:nvSpPr>
        <p:spPr>
          <a:xfrm>
            <a:off x="1076760" y="5189040"/>
            <a:ext cx="5008680" cy="104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Sviluppo e deposito di Brevetto: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Schiume liquide di resina/e Etilene Vinil Acetato per il restauro di dipinti su tela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magine 7" descr=""/>
          <p:cNvPicPr/>
          <p:nvPr/>
        </p:nvPicPr>
        <p:blipFill>
          <a:blip r:embed="rId1"/>
          <a:stretch/>
        </p:blipFill>
        <p:spPr>
          <a:xfrm>
            <a:off x="0" y="5920200"/>
            <a:ext cx="1913040" cy="932760"/>
          </a:xfrm>
          <a:prstGeom prst="rect">
            <a:avLst/>
          </a:prstGeom>
          <a:ln w="0">
            <a:noFill/>
          </a:ln>
        </p:spPr>
      </p:pic>
      <p:sp>
        <p:nvSpPr>
          <p:cNvPr id="203" name="Rettangolo 6"/>
          <p:cNvSpPr/>
          <p:nvPr/>
        </p:nvSpPr>
        <p:spPr>
          <a:xfrm>
            <a:off x="2748600" y="6477840"/>
            <a:ext cx="6694200" cy="1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DejaVu Sans"/>
              </a:rPr>
              <a:t>AN.T.A.RES - ANALISI, TECNOLOGIE E ARTICOLI PER IL RESTAURO</a:t>
            </a:r>
            <a:endParaRPr b="0" lang="it-IT" sz="1500" spc="-1" strike="noStrike">
              <a:latin typeface="Arial"/>
            </a:endParaRPr>
          </a:p>
        </p:txBody>
      </p:sp>
      <p:pic>
        <p:nvPicPr>
          <p:cNvPr id="204" name="Immagine 22" descr=""/>
          <p:cNvPicPr/>
          <p:nvPr/>
        </p:nvPicPr>
        <p:blipFill>
          <a:blip r:embed="rId2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205" name="Immagine 206" descr=""/>
          <p:cNvPicPr/>
          <p:nvPr/>
        </p:nvPicPr>
        <p:blipFill>
          <a:blip r:embed="rId3"/>
          <a:stretch/>
        </p:blipFill>
        <p:spPr>
          <a:xfrm rot="5400600">
            <a:off x="1424520" y="1236600"/>
            <a:ext cx="5571360" cy="4178520"/>
          </a:xfrm>
          <a:prstGeom prst="rect">
            <a:avLst/>
          </a:prstGeom>
          <a:ln w="0">
            <a:noFill/>
          </a:ln>
        </p:spPr>
      </p:pic>
      <p:sp>
        <p:nvSpPr>
          <p:cNvPr id="206" name="CasellaDiTesto 1"/>
          <p:cNvSpPr/>
          <p:nvPr/>
        </p:nvSpPr>
        <p:spPr>
          <a:xfrm>
            <a:off x="6336000" y="4572000"/>
            <a:ext cx="5008680" cy="15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Salone del Restauro a Ferrara</a:t>
            </a:r>
            <a:endParaRPr b="0" lang="it-IT" sz="20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Maggio 2023</a:t>
            </a: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magine 7" descr=""/>
          <p:cNvPicPr/>
          <p:nvPr/>
        </p:nvPicPr>
        <p:blipFill>
          <a:blip r:embed="rId1"/>
          <a:stretch/>
        </p:blipFill>
        <p:spPr>
          <a:xfrm>
            <a:off x="0" y="5920200"/>
            <a:ext cx="1913040" cy="93276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27040" y="380160"/>
            <a:ext cx="8424000" cy="79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c00000"/>
                </a:solidFill>
                <a:latin typeface="Arial"/>
                <a:ea typeface="ＭＳ Ｐゴシック"/>
              </a:rPr>
              <a:t>Adesivo EVA e il sistema schiuma - Il mercato</a:t>
            </a:r>
            <a:br/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ttangolo 6"/>
          <p:cNvSpPr/>
          <p:nvPr/>
        </p:nvSpPr>
        <p:spPr>
          <a:xfrm>
            <a:off x="2748600" y="6477840"/>
            <a:ext cx="6694200" cy="1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DejaVu Sans"/>
              </a:rPr>
              <a:t>AN.T.A.RES - ANALISI, TECNOLOGIE E ARTICOLI PER IL RESTAURO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210" name="PlaceHolder 1"/>
          <p:cNvSpPr/>
          <p:nvPr/>
        </p:nvSpPr>
        <p:spPr>
          <a:xfrm>
            <a:off x="335520" y="1600200"/>
            <a:ext cx="11520720" cy="45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Il mercato degli adesivi per la foderatura dei dipinti:</a:t>
            </a:r>
            <a:endParaRPr b="0" lang="it-IT" sz="2000" spc="-1" strike="noStrike">
              <a:latin typeface="Arial"/>
            </a:endParaRPr>
          </a:p>
          <a:p>
            <a:pPr marL="720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Adesivi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in pasta all’acqua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che prevedono applicazione con apporto di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calore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: </a:t>
            </a:r>
            <a:r>
              <a:rPr b="0" i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es. colla pasta d’amido</a:t>
            </a:r>
            <a:endParaRPr b="0" lang="it-IT" sz="2000" spc="-1" strike="noStrike">
              <a:latin typeface="Arial"/>
            </a:endParaRPr>
          </a:p>
          <a:p>
            <a:pPr marL="720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Adesivi in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dispersione acquosa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che prevedono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doppia applicazione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(tela nuova e vecchia),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tavola aspirata, riattivazione a solvente organico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: </a:t>
            </a:r>
            <a:r>
              <a:rPr b="0" i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es. Plextol B500</a:t>
            </a:r>
            <a:endParaRPr b="0" lang="it-IT" sz="2000" spc="-1" strike="noStrike">
              <a:latin typeface="Arial"/>
            </a:endParaRPr>
          </a:p>
          <a:p>
            <a:pPr marL="720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Adesivi a base di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solventi organici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da applicare con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tavola aspirata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: </a:t>
            </a:r>
            <a:r>
              <a:rPr b="0" i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es. Plexisol B500</a:t>
            </a:r>
            <a:endParaRPr b="0" lang="it-IT" sz="2000" spc="-1" strike="noStrike">
              <a:latin typeface="Arial"/>
            </a:endParaRPr>
          </a:p>
          <a:p>
            <a:pPr marL="720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Adesivi a base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solvente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da applicare con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calore e pressione: </a:t>
            </a:r>
            <a:r>
              <a:rPr b="0" i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es. Beva 371</a:t>
            </a:r>
            <a:endParaRPr b="0" lang="it-IT" sz="2000" spc="-1" strike="noStrike">
              <a:latin typeface="Arial"/>
            </a:endParaRPr>
          </a:p>
          <a:p>
            <a:pPr marL="720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Adesivi in film senza solventi che prevedono apporto di 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calore e pressione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: </a:t>
            </a:r>
            <a:r>
              <a:rPr b="0" i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es. Beva film</a:t>
            </a:r>
            <a:endParaRPr b="0" lang="it-IT" sz="2000" spc="-1" strike="noStrike">
              <a:latin typeface="Arial"/>
            </a:endParaRPr>
          </a:p>
          <a:p>
            <a:pPr marL="720000" indent="-324000">
              <a:lnSpc>
                <a:spcPct val="10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b="0" lang="it-IT" sz="2000" spc="-1" strike="noStrike">
              <a:latin typeface="Arial"/>
            </a:endParaRPr>
          </a:p>
          <a:p>
            <a:pPr marL="720000" indent="-3240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Adesivo in dispersione acquosa che prevede applicazione diretta &gt;&gt;</a:t>
            </a:r>
            <a:r>
              <a:rPr b="1" i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sistema EVA in schiuma</a:t>
            </a: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 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11" name="Immagine 18" descr=""/>
          <p:cNvPicPr/>
          <p:nvPr/>
        </p:nvPicPr>
        <p:blipFill>
          <a:blip r:embed="rId2"/>
          <a:stretch/>
        </p:blipFill>
        <p:spPr>
          <a:xfrm>
            <a:off x="360720" y="2160720"/>
            <a:ext cx="178920" cy="178920"/>
          </a:xfrm>
          <a:prstGeom prst="rect">
            <a:avLst/>
          </a:prstGeom>
          <a:ln w="0">
            <a:noFill/>
          </a:ln>
        </p:spPr>
      </p:pic>
      <p:pic>
        <p:nvPicPr>
          <p:cNvPr id="212" name="Immagine 21" descr=""/>
          <p:cNvPicPr/>
          <p:nvPr/>
        </p:nvPicPr>
        <p:blipFill>
          <a:blip r:embed="rId3"/>
          <a:srcRect l="13578" t="27594" r="52080" b="31072"/>
          <a:stretch/>
        </p:blipFill>
        <p:spPr>
          <a:xfrm>
            <a:off x="213480" y="5535000"/>
            <a:ext cx="326160" cy="260640"/>
          </a:xfrm>
          <a:prstGeom prst="rect">
            <a:avLst/>
          </a:prstGeom>
          <a:ln w="0">
            <a:noFill/>
          </a:ln>
        </p:spPr>
      </p:pic>
      <p:pic>
        <p:nvPicPr>
          <p:cNvPr id="213" name="Immagine 22" descr=""/>
          <p:cNvPicPr/>
          <p:nvPr/>
        </p:nvPicPr>
        <p:blipFill>
          <a:blip r:embed="rId4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  <p:pic>
        <p:nvPicPr>
          <p:cNvPr id="214" name="Immagine 3" descr=""/>
          <p:cNvPicPr/>
          <p:nvPr/>
        </p:nvPicPr>
        <p:blipFill>
          <a:blip r:embed="rId5"/>
          <a:stretch/>
        </p:blipFill>
        <p:spPr>
          <a:xfrm>
            <a:off x="360720" y="2700720"/>
            <a:ext cx="178920" cy="178920"/>
          </a:xfrm>
          <a:prstGeom prst="rect">
            <a:avLst/>
          </a:prstGeom>
          <a:ln w="0">
            <a:noFill/>
          </a:ln>
        </p:spPr>
      </p:pic>
      <p:pic>
        <p:nvPicPr>
          <p:cNvPr id="215" name="Immagine 14" descr=""/>
          <p:cNvPicPr/>
          <p:nvPr/>
        </p:nvPicPr>
        <p:blipFill>
          <a:blip r:embed="rId6"/>
          <a:stretch/>
        </p:blipFill>
        <p:spPr>
          <a:xfrm>
            <a:off x="360720" y="3492720"/>
            <a:ext cx="178920" cy="178920"/>
          </a:xfrm>
          <a:prstGeom prst="rect">
            <a:avLst/>
          </a:prstGeom>
          <a:ln w="0">
            <a:noFill/>
          </a:ln>
        </p:spPr>
      </p:pic>
      <p:pic>
        <p:nvPicPr>
          <p:cNvPr id="216" name="Immagine 15" descr=""/>
          <p:cNvPicPr/>
          <p:nvPr/>
        </p:nvPicPr>
        <p:blipFill>
          <a:blip r:embed="rId7"/>
          <a:stretch/>
        </p:blipFill>
        <p:spPr>
          <a:xfrm>
            <a:off x="360720" y="4032720"/>
            <a:ext cx="178920" cy="178920"/>
          </a:xfrm>
          <a:prstGeom prst="rect">
            <a:avLst/>
          </a:prstGeom>
          <a:ln w="0">
            <a:noFill/>
          </a:ln>
        </p:spPr>
      </p:pic>
      <p:pic>
        <p:nvPicPr>
          <p:cNvPr id="217" name="Immagine 16" descr=""/>
          <p:cNvPicPr/>
          <p:nvPr/>
        </p:nvPicPr>
        <p:blipFill>
          <a:blip r:embed="rId8"/>
          <a:stretch/>
        </p:blipFill>
        <p:spPr>
          <a:xfrm>
            <a:off x="360720" y="4572720"/>
            <a:ext cx="178920" cy="1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27040" y="380160"/>
            <a:ext cx="8424000" cy="79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400" spc="-1" strike="noStrike">
                <a:solidFill>
                  <a:srgbClr val="c00000"/>
                </a:solidFill>
                <a:latin typeface="Arial"/>
                <a:ea typeface="ＭＳ Ｐゴシック"/>
              </a:rPr>
              <a:t>Adesivo EVA e il sistema schiuma - Il prodotto</a:t>
            </a:r>
            <a:endParaRPr b="0" lang="it-IT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Rettangolo 6"/>
          <p:cNvSpPr/>
          <p:nvPr/>
        </p:nvSpPr>
        <p:spPr>
          <a:xfrm>
            <a:off x="2748600" y="6477840"/>
            <a:ext cx="6694200" cy="1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1500" spc="-1" strike="noStrike">
                <a:solidFill>
                  <a:srgbClr val="000000"/>
                </a:solidFill>
                <a:latin typeface="Arial"/>
                <a:ea typeface="DejaVu Sans"/>
              </a:rPr>
              <a:t>AN.T.A.RES - ANALISI, TECNOLOGIE E ARTICOLI PER IL RESTAURO</a:t>
            </a:r>
            <a:endParaRPr b="0" lang="it-IT" sz="1500" spc="-1" strike="noStrike">
              <a:latin typeface="Arial"/>
            </a:endParaRPr>
          </a:p>
        </p:txBody>
      </p:sp>
      <p:sp>
        <p:nvSpPr>
          <p:cNvPr id="220" name="PlaceHolder 1"/>
          <p:cNvSpPr/>
          <p:nvPr/>
        </p:nvSpPr>
        <p:spPr>
          <a:xfrm>
            <a:off x="515520" y="1024200"/>
            <a:ext cx="2112120" cy="41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Innovativo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Sostenibile 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Pratico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Alta resa 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Reversibile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Economico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221" name="Immagine 23" descr=""/>
          <p:cNvPicPr/>
          <p:nvPr/>
        </p:nvPicPr>
        <p:blipFill>
          <a:blip r:embed="rId1"/>
          <a:stretch/>
        </p:blipFill>
        <p:spPr>
          <a:xfrm flipH="1">
            <a:off x="2988360" y="1116000"/>
            <a:ext cx="886680" cy="3095640"/>
          </a:xfrm>
          <a:prstGeom prst="rect">
            <a:avLst/>
          </a:prstGeom>
          <a:ln w="0">
            <a:noFill/>
          </a:ln>
        </p:spPr>
      </p:pic>
      <p:pic>
        <p:nvPicPr>
          <p:cNvPr id="222" name="Immagine 24" descr=""/>
          <p:cNvPicPr/>
          <p:nvPr/>
        </p:nvPicPr>
        <p:blipFill>
          <a:blip r:embed="rId2"/>
          <a:stretch/>
        </p:blipFill>
        <p:spPr>
          <a:xfrm>
            <a:off x="6672240" y="1099800"/>
            <a:ext cx="2075400" cy="4607640"/>
          </a:xfrm>
          <a:prstGeom prst="rect">
            <a:avLst/>
          </a:prstGeom>
          <a:ln w="0">
            <a:noFill/>
          </a:ln>
        </p:spPr>
      </p:pic>
      <p:pic>
        <p:nvPicPr>
          <p:cNvPr id="223" name="Immagine 25" descr=""/>
          <p:cNvPicPr/>
          <p:nvPr/>
        </p:nvPicPr>
        <p:blipFill>
          <a:blip r:embed="rId3"/>
          <a:stretch/>
        </p:blipFill>
        <p:spPr>
          <a:xfrm>
            <a:off x="9039600" y="1080000"/>
            <a:ext cx="2075040" cy="4607640"/>
          </a:xfrm>
          <a:prstGeom prst="rect">
            <a:avLst/>
          </a:prstGeom>
          <a:ln w="0">
            <a:noFill/>
          </a:ln>
        </p:spPr>
      </p:pic>
      <p:pic>
        <p:nvPicPr>
          <p:cNvPr id="224" name="Immagine 27" descr=""/>
          <p:cNvPicPr/>
          <p:nvPr/>
        </p:nvPicPr>
        <p:blipFill>
          <a:blip r:embed="rId4"/>
          <a:stretch/>
        </p:blipFill>
        <p:spPr>
          <a:xfrm>
            <a:off x="0" y="5920200"/>
            <a:ext cx="1913040" cy="932760"/>
          </a:xfrm>
          <a:prstGeom prst="rect">
            <a:avLst/>
          </a:prstGeom>
          <a:ln w="0">
            <a:noFill/>
          </a:ln>
        </p:spPr>
      </p:pic>
      <p:pic>
        <p:nvPicPr>
          <p:cNvPr id="225" name="Immagine 28" descr=""/>
          <p:cNvPicPr/>
          <p:nvPr/>
        </p:nvPicPr>
        <p:blipFill>
          <a:blip r:embed="rId5"/>
          <a:stretch/>
        </p:blipFill>
        <p:spPr>
          <a:xfrm>
            <a:off x="10717560" y="133920"/>
            <a:ext cx="1473840" cy="759600"/>
          </a:xfrm>
          <a:prstGeom prst="rect">
            <a:avLst/>
          </a:prstGeom>
          <a:ln w="0">
            <a:noFill/>
          </a:ln>
        </p:spPr>
      </p:pic>
      <p:sp>
        <p:nvSpPr>
          <p:cNvPr id="226" name="PlaceHolder 2"/>
          <p:cNvSpPr/>
          <p:nvPr/>
        </p:nvSpPr>
        <p:spPr>
          <a:xfrm>
            <a:off x="2232000" y="4284000"/>
            <a:ext cx="4247640" cy="16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Pronto all’uso 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Standardizzazione del prodotto (qualità costante)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Altissima resa</a:t>
            </a:r>
            <a:endParaRPr b="0" lang="it-IT" sz="20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Ottimizzazione metodo applicativo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it-IT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Application>LibreOffice/7.2.5.2$Windows_X86_64 LibreOffice_project/499f9727c189e6ef3471021d6132d4c694f357e5</Application>
  <AppVersion>15.0000</AppVersion>
  <Words>818</Words>
  <Paragraphs>158</Paragraphs>
  <Company>Università di Bologna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2017-11-13T10:11:35Z</dcterms:created>
  <dc:creator>UTENTE</dc:creator>
  <dc:description/>
  <dc:language>it-IT</dc:language>
  <cp:lastModifiedBy/>
  <dcterms:modified xsi:type="dcterms:W3CDTF">2024-10-17T15:59:25Z</dcterms:modified>
  <cp:revision>94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Personalizzato</vt:lpwstr>
  </property>
  <property fmtid="{D5CDD505-2E9C-101B-9397-08002B2CF9AE}" pid="4" name="Slides">
    <vt:i4>12</vt:i4>
  </property>
</Properties>
</file>